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1" r:id="rId3"/>
    <p:sldId id="277" r:id="rId4"/>
    <p:sldId id="281" r:id="rId5"/>
    <p:sldId id="292" r:id="rId6"/>
    <p:sldId id="282" r:id="rId7"/>
    <p:sldId id="260" r:id="rId8"/>
    <p:sldId id="264" r:id="rId9"/>
    <p:sldId id="265" r:id="rId10"/>
    <p:sldId id="268" r:id="rId11"/>
    <p:sldId id="269" r:id="rId12"/>
    <p:sldId id="283" r:id="rId13"/>
    <p:sldId id="289" r:id="rId14"/>
    <p:sldId id="288" r:id="rId15"/>
    <p:sldId id="274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8" autoAdjust="0"/>
    <p:restoredTop sz="94660"/>
  </p:normalViewPr>
  <p:slideViewPr>
    <p:cSldViewPr snapToGrid="0">
      <p:cViewPr>
        <p:scale>
          <a:sx n="66" d="100"/>
          <a:sy n="66" d="100"/>
        </p:scale>
        <p:origin x="-1320" y="-1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1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0D1D5-930A-483C-92C0-B185D9A787EA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F00768-233D-4B00-9DCE-F282314F33EF}">
      <dgm:prSet/>
      <dgm:spPr/>
      <dgm:t>
        <a:bodyPr/>
        <a:lstStyle/>
        <a:p>
          <a:pPr rtl="0"/>
          <a:r>
            <a:rPr lang="en-US" dirty="0" smtClean="0"/>
            <a:t>Resources </a:t>
          </a:r>
          <a:endParaRPr lang="en-US" dirty="0"/>
        </a:p>
      </dgm:t>
    </dgm:pt>
    <dgm:pt modelId="{F1A9D0D4-F945-4015-BD43-1893E0B95F55}" type="parTrans" cxnId="{F4F35CD7-A007-43ED-957F-B6253D1A73D1}">
      <dgm:prSet/>
      <dgm:spPr/>
      <dgm:t>
        <a:bodyPr/>
        <a:lstStyle/>
        <a:p>
          <a:endParaRPr lang="en-US"/>
        </a:p>
      </dgm:t>
    </dgm:pt>
    <dgm:pt modelId="{A4019988-B67B-483F-827F-12427A83BC7A}" type="sibTrans" cxnId="{F4F35CD7-A007-43ED-957F-B6253D1A73D1}">
      <dgm:prSet/>
      <dgm:spPr/>
      <dgm:t>
        <a:bodyPr/>
        <a:lstStyle/>
        <a:p>
          <a:endParaRPr lang="en-US"/>
        </a:p>
      </dgm:t>
    </dgm:pt>
    <dgm:pt modelId="{0B081E02-63EB-4D22-A627-55F87C82BDB8}">
      <dgm:prSet/>
      <dgm:spPr/>
      <dgm:t>
        <a:bodyPr/>
        <a:lstStyle/>
        <a:p>
          <a:pPr rtl="0"/>
          <a:r>
            <a:rPr lang="en-US" dirty="0" smtClean="0"/>
            <a:t>Reports</a:t>
          </a:r>
          <a:endParaRPr lang="en-US" dirty="0"/>
        </a:p>
      </dgm:t>
    </dgm:pt>
    <dgm:pt modelId="{A3D02F6A-1F37-4D3A-BC2B-3DC068B2977B}" type="parTrans" cxnId="{EA70BD23-E912-4A46-9699-B742A949B95F}">
      <dgm:prSet/>
      <dgm:spPr/>
      <dgm:t>
        <a:bodyPr/>
        <a:lstStyle/>
        <a:p>
          <a:endParaRPr lang="en-US"/>
        </a:p>
      </dgm:t>
    </dgm:pt>
    <dgm:pt modelId="{4B58A022-D4DC-4E57-B88B-83A6CF45670C}" type="sibTrans" cxnId="{EA70BD23-E912-4A46-9699-B742A949B95F}">
      <dgm:prSet/>
      <dgm:spPr/>
      <dgm:t>
        <a:bodyPr/>
        <a:lstStyle/>
        <a:p>
          <a:endParaRPr lang="en-US"/>
        </a:p>
      </dgm:t>
    </dgm:pt>
    <dgm:pt modelId="{69F49D30-9F52-43EF-8E6D-5C04E28DBB63}">
      <dgm:prSet/>
      <dgm:spPr/>
      <dgm:t>
        <a:bodyPr/>
        <a:lstStyle/>
        <a:p>
          <a:pPr rtl="0"/>
          <a:r>
            <a:rPr lang="en-US" dirty="0" smtClean="0"/>
            <a:t>Lexile- Find a Book</a:t>
          </a:r>
          <a:endParaRPr lang="en-US" dirty="0"/>
        </a:p>
      </dgm:t>
    </dgm:pt>
    <dgm:pt modelId="{1B5BA5F9-7582-4ADF-8ED2-A6487B98D7E8}" type="parTrans" cxnId="{AEE4DFCD-4BA3-477C-9925-10AD6604E438}">
      <dgm:prSet/>
      <dgm:spPr/>
      <dgm:t>
        <a:bodyPr/>
        <a:lstStyle/>
        <a:p>
          <a:endParaRPr lang="en-US"/>
        </a:p>
      </dgm:t>
    </dgm:pt>
    <dgm:pt modelId="{A2A36672-F1BF-48F9-95B2-9168A4DF5F94}" type="sibTrans" cxnId="{AEE4DFCD-4BA3-477C-9925-10AD6604E438}">
      <dgm:prSet/>
      <dgm:spPr/>
      <dgm:t>
        <a:bodyPr/>
        <a:lstStyle/>
        <a:p>
          <a:endParaRPr lang="en-US"/>
        </a:p>
      </dgm:t>
    </dgm:pt>
    <dgm:pt modelId="{8B6634E4-13E4-42AA-8078-65F21C16FB36}">
      <dgm:prSet/>
      <dgm:spPr/>
      <dgm:t>
        <a:bodyPr/>
        <a:lstStyle/>
        <a:p>
          <a:pPr rtl="0"/>
          <a:r>
            <a:rPr lang="en-US" dirty="0" smtClean="0"/>
            <a:t>Books Library </a:t>
          </a:r>
          <a:endParaRPr lang="en-US" dirty="0"/>
        </a:p>
      </dgm:t>
    </dgm:pt>
    <dgm:pt modelId="{63C6F578-5416-4D61-A633-66773AD28D5C}" type="parTrans" cxnId="{C943C306-6FC9-4FB1-B30C-36E958309F9D}">
      <dgm:prSet/>
      <dgm:spPr/>
      <dgm:t>
        <a:bodyPr/>
        <a:lstStyle/>
        <a:p>
          <a:endParaRPr lang="en-US"/>
        </a:p>
      </dgm:t>
    </dgm:pt>
    <dgm:pt modelId="{E1C77408-45E4-4A4D-AFBF-044CDB8B82E1}" type="sibTrans" cxnId="{C943C306-6FC9-4FB1-B30C-36E958309F9D}">
      <dgm:prSet/>
      <dgm:spPr/>
      <dgm:t>
        <a:bodyPr/>
        <a:lstStyle/>
        <a:p>
          <a:endParaRPr lang="en-US"/>
        </a:p>
      </dgm:t>
    </dgm:pt>
    <dgm:pt modelId="{633ACA7E-7E46-4F32-927C-6037552DA066}" type="pres">
      <dgm:prSet presAssocID="{AB80D1D5-930A-483C-92C0-B185D9A787E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96BE5B0-BB83-4E6F-B46C-FDD54AC4AF36}" type="pres">
      <dgm:prSet presAssocID="{AB80D1D5-930A-483C-92C0-B185D9A787EA}" presName="pyramid" presStyleLbl="node1" presStyleIdx="0" presStyleCnt="1" custLinFactNeighborX="3743"/>
      <dgm:spPr/>
    </dgm:pt>
    <dgm:pt modelId="{5CB45E53-275D-40B7-86DA-DCCE577E9C77}" type="pres">
      <dgm:prSet presAssocID="{AB80D1D5-930A-483C-92C0-B185D9A787EA}" presName="theList" presStyleCnt="0"/>
      <dgm:spPr/>
    </dgm:pt>
    <dgm:pt modelId="{F58C2ECE-94D0-4B24-97EF-D7C4FBC45903}" type="pres">
      <dgm:prSet presAssocID="{BAF00768-233D-4B00-9DCE-F282314F33E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812F0-7072-4258-8FF4-F5EAD29CBEDA}" type="pres">
      <dgm:prSet presAssocID="{BAF00768-233D-4B00-9DCE-F282314F33EF}" presName="aSpace" presStyleCnt="0"/>
      <dgm:spPr/>
    </dgm:pt>
    <dgm:pt modelId="{440E5CED-4C1A-4E5B-A907-25FFB3E5F92A}" type="pres">
      <dgm:prSet presAssocID="{0B081E02-63EB-4D22-A627-55F87C82BDB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5BA47-0033-44FE-A056-9F4AD5825811}" type="pres">
      <dgm:prSet presAssocID="{0B081E02-63EB-4D22-A627-55F87C82BDB8}" presName="aSpace" presStyleCnt="0"/>
      <dgm:spPr/>
    </dgm:pt>
    <dgm:pt modelId="{DB5918F3-8FD3-4970-948B-BA5F9FF37548}" type="pres">
      <dgm:prSet presAssocID="{69F49D30-9F52-43EF-8E6D-5C04E28DBB63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C259D-372A-46F7-B84B-40332D3BC18E}" type="pres">
      <dgm:prSet presAssocID="{69F49D30-9F52-43EF-8E6D-5C04E28DBB63}" presName="aSpace" presStyleCnt="0"/>
      <dgm:spPr/>
    </dgm:pt>
    <dgm:pt modelId="{A5F4D970-B409-49AF-9F51-0F287267F513}" type="pres">
      <dgm:prSet presAssocID="{8B6634E4-13E4-42AA-8078-65F21C16FB3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DD9C14-9C00-4D06-9D1F-7235090A2C9C}" type="pres">
      <dgm:prSet presAssocID="{8B6634E4-13E4-42AA-8078-65F21C16FB36}" presName="aSpace" presStyleCnt="0"/>
      <dgm:spPr/>
    </dgm:pt>
  </dgm:ptLst>
  <dgm:cxnLst>
    <dgm:cxn modelId="{AEE4DFCD-4BA3-477C-9925-10AD6604E438}" srcId="{AB80D1D5-930A-483C-92C0-B185D9A787EA}" destId="{69F49D30-9F52-43EF-8E6D-5C04E28DBB63}" srcOrd="2" destOrd="0" parTransId="{1B5BA5F9-7582-4ADF-8ED2-A6487B98D7E8}" sibTransId="{A2A36672-F1BF-48F9-95B2-9168A4DF5F94}"/>
    <dgm:cxn modelId="{EA70BD23-E912-4A46-9699-B742A949B95F}" srcId="{AB80D1D5-930A-483C-92C0-B185D9A787EA}" destId="{0B081E02-63EB-4D22-A627-55F87C82BDB8}" srcOrd="1" destOrd="0" parTransId="{A3D02F6A-1F37-4D3A-BC2B-3DC068B2977B}" sibTransId="{4B58A022-D4DC-4E57-B88B-83A6CF45670C}"/>
    <dgm:cxn modelId="{3AC07E06-5A65-447A-AECD-B7D279B0EB1F}" type="presOf" srcId="{BAF00768-233D-4B00-9DCE-F282314F33EF}" destId="{F58C2ECE-94D0-4B24-97EF-D7C4FBC45903}" srcOrd="0" destOrd="0" presId="urn:microsoft.com/office/officeart/2005/8/layout/pyramid2"/>
    <dgm:cxn modelId="{A5CD673F-2D91-45AC-9623-9DC90CA27B2A}" type="presOf" srcId="{8B6634E4-13E4-42AA-8078-65F21C16FB36}" destId="{A5F4D970-B409-49AF-9F51-0F287267F513}" srcOrd="0" destOrd="0" presId="urn:microsoft.com/office/officeart/2005/8/layout/pyramid2"/>
    <dgm:cxn modelId="{1EFFF3C2-AD5D-4C5E-A744-9D1B02D2E8EB}" type="presOf" srcId="{AB80D1D5-930A-483C-92C0-B185D9A787EA}" destId="{633ACA7E-7E46-4F32-927C-6037552DA066}" srcOrd="0" destOrd="0" presId="urn:microsoft.com/office/officeart/2005/8/layout/pyramid2"/>
    <dgm:cxn modelId="{F4F35CD7-A007-43ED-957F-B6253D1A73D1}" srcId="{AB80D1D5-930A-483C-92C0-B185D9A787EA}" destId="{BAF00768-233D-4B00-9DCE-F282314F33EF}" srcOrd="0" destOrd="0" parTransId="{F1A9D0D4-F945-4015-BD43-1893E0B95F55}" sibTransId="{A4019988-B67B-483F-827F-12427A83BC7A}"/>
    <dgm:cxn modelId="{C943C306-6FC9-4FB1-B30C-36E958309F9D}" srcId="{AB80D1D5-930A-483C-92C0-B185D9A787EA}" destId="{8B6634E4-13E4-42AA-8078-65F21C16FB36}" srcOrd="3" destOrd="0" parTransId="{63C6F578-5416-4D61-A633-66773AD28D5C}" sibTransId="{E1C77408-45E4-4A4D-AFBF-044CDB8B82E1}"/>
    <dgm:cxn modelId="{DE076BCF-A03A-4B81-AA13-25C077A83179}" type="presOf" srcId="{69F49D30-9F52-43EF-8E6D-5C04E28DBB63}" destId="{DB5918F3-8FD3-4970-948B-BA5F9FF37548}" srcOrd="0" destOrd="0" presId="urn:microsoft.com/office/officeart/2005/8/layout/pyramid2"/>
    <dgm:cxn modelId="{97B65615-56CD-4261-9E3F-A68EBA9EA54C}" type="presOf" srcId="{0B081E02-63EB-4D22-A627-55F87C82BDB8}" destId="{440E5CED-4C1A-4E5B-A907-25FFB3E5F92A}" srcOrd="0" destOrd="0" presId="urn:microsoft.com/office/officeart/2005/8/layout/pyramid2"/>
    <dgm:cxn modelId="{7FFEA10C-5A67-404E-B83D-9EEA42AA973C}" type="presParOf" srcId="{633ACA7E-7E46-4F32-927C-6037552DA066}" destId="{596BE5B0-BB83-4E6F-B46C-FDD54AC4AF36}" srcOrd="0" destOrd="0" presId="urn:microsoft.com/office/officeart/2005/8/layout/pyramid2"/>
    <dgm:cxn modelId="{49BD0A0C-F0F2-43C1-8ED2-2FFCDCA1D0C5}" type="presParOf" srcId="{633ACA7E-7E46-4F32-927C-6037552DA066}" destId="{5CB45E53-275D-40B7-86DA-DCCE577E9C77}" srcOrd="1" destOrd="0" presId="urn:microsoft.com/office/officeart/2005/8/layout/pyramid2"/>
    <dgm:cxn modelId="{F356318E-E6F8-419F-8843-A50A3105BB11}" type="presParOf" srcId="{5CB45E53-275D-40B7-86DA-DCCE577E9C77}" destId="{F58C2ECE-94D0-4B24-97EF-D7C4FBC45903}" srcOrd="0" destOrd="0" presId="urn:microsoft.com/office/officeart/2005/8/layout/pyramid2"/>
    <dgm:cxn modelId="{D1AD2948-A05F-453C-8904-D85735649C67}" type="presParOf" srcId="{5CB45E53-275D-40B7-86DA-DCCE577E9C77}" destId="{86A812F0-7072-4258-8FF4-F5EAD29CBEDA}" srcOrd="1" destOrd="0" presId="urn:microsoft.com/office/officeart/2005/8/layout/pyramid2"/>
    <dgm:cxn modelId="{43A0D364-9BF3-436C-B635-8C4BF85DF35B}" type="presParOf" srcId="{5CB45E53-275D-40B7-86DA-DCCE577E9C77}" destId="{440E5CED-4C1A-4E5B-A907-25FFB3E5F92A}" srcOrd="2" destOrd="0" presId="urn:microsoft.com/office/officeart/2005/8/layout/pyramid2"/>
    <dgm:cxn modelId="{2B75D393-5758-4CD8-A94C-9DA282D5336B}" type="presParOf" srcId="{5CB45E53-275D-40B7-86DA-DCCE577E9C77}" destId="{7B45BA47-0033-44FE-A056-9F4AD5825811}" srcOrd="3" destOrd="0" presId="urn:microsoft.com/office/officeart/2005/8/layout/pyramid2"/>
    <dgm:cxn modelId="{CD6BB873-4B28-4DBD-A475-ADC4C3ED6176}" type="presParOf" srcId="{5CB45E53-275D-40B7-86DA-DCCE577E9C77}" destId="{DB5918F3-8FD3-4970-948B-BA5F9FF37548}" srcOrd="4" destOrd="0" presId="urn:microsoft.com/office/officeart/2005/8/layout/pyramid2"/>
    <dgm:cxn modelId="{1F711B92-9908-4D85-8872-07B14AFD4612}" type="presParOf" srcId="{5CB45E53-275D-40B7-86DA-DCCE577E9C77}" destId="{156C259D-372A-46F7-B84B-40332D3BC18E}" srcOrd="5" destOrd="0" presId="urn:microsoft.com/office/officeart/2005/8/layout/pyramid2"/>
    <dgm:cxn modelId="{DD0884A9-DA28-4332-9EA3-47246CFF7A4F}" type="presParOf" srcId="{5CB45E53-275D-40B7-86DA-DCCE577E9C77}" destId="{A5F4D970-B409-49AF-9F51-0F287267F513}" srcOrd="6" destOrd="0" presId="urn:microsoft.com/office/officeart/2005/8/layout/pyramid2"/>
    <dgm:cxn modelId="{7E947689-F321-437A-AFDB-9801F31B3C01}" type="presParOf" srcId="{5CB45E53-275D-40B7-86DA-DCCE577E9C77}" destId="{76DD9C14-9C00-4D06-9D1F-7235090A2C9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BE5B0-BB83-4E6F-B46C-FDD54AC4AF36}">
      <dsp:nvSpPr>
        <dsp:cNvPr id="0" name=""/>
        <dsp:cNvSpPr/>
      </dsp:nvSpPr>
      <dsp:spPr>
        <a:xfrm>
          <a:off x="156648" y="0"/>
          <a:ext cx="4185113" cy="554061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C2ECE-94D0-4B24-97EF-D7C4FBC45903}">
      <dsp:nvSpPr>
        <dsp:cNvPr id="0" name=""/>
        <dsp:cNvSpPr/>
      </dsp:nvSpPr>
      <dsp:spPr>
        <a:xfrm>
          <a:off x="2092556" y="554602"/>
          <a:ext cx="2720323" cy="9847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Resources </a:t>
          </a:r>
          <a:endParaRPr lang="en-US" sz="2500" kern="1200" dirty="0"/>
        </a:p>
      </dsp:txBody>
      <dsp:txXfrm>
        <a:off x="2140628" y="602674"/>
        <a:ext cx="2624179" cy="888613"/>
      </dsp:txXfrm>
    </dsp:sp>
    <dsp:sp modelId="{440E5CED-4C1A-4E5B-A907-25FFB3E5F92A}">
      <dsp:nvSpPr>
        <dsp:cNvPr id="0" name=""/>
        <dsp:cNvSpPr/>
      </dsp:nvSpPr>
      <dsp:spPr>
        <a:xfrm>
          <a:off x="2092556" y="1662455"/>
          <a:ext cx="2720323" cy="9847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Reports</a:t>
          </a:r>
          <a:endParaRPr lang="en-US" sz="2500" kern="1200" dirty="0"/>
        </a:p>
      </dsp:txBody>
      <dsp:txXfrm>
        <a:off x="2140628" y="1710527"/>
        <a:ext cx="2624179" cy="888613"/>
      </dsp:txXfrm>
    </dsp:sp>
    <dsp:sp modelId="{DB5918F3-8FD3-4970-948B-BA5F9FF37548}">
      <dsp:nvSpPr>
        <dsp:cNvPr id="0" name=""/>
        <dsp:cNvSpPr/>
      </dsp:nvSpPr>
      <dsp:spPr>
        <a:xfrm>
          <a:off x="2092556" y="2770308"/>
          <a:ext cx="2720323" cy="9847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Lexile- Find a Book</a:t>
          </a:r>
          <a:endParaRPr lang="en-US" sz="2500" kern="1200" dirty="0"/>
        </a:p>
      </dsp:txBody>
      <dsp:txXfrm>
        <a:off x="2140628" y="2818380"/>
        <a:ext cx="2624179" cy="888613"/>
      </dsp:txXfrm>
    </dsp:sp>
    <dsp:sp modelId="{A5F4D970-B409-49AF-9F51-0F287267F513}">
      <dsp:nvSpPr>
        <dsp:cNvPr id="0" name=""/>
        <dsp:cNvSpPr/>
      </dsp:nvSpPr>
      <dsp:spPr>
        <a:xfrm>
          <a:off x="2092556" y="3878160"/>
          <a:ext cx="2720323" cy="9847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Books Library </a:t>
          </a:r>
          <a:endParaRPr lang="en-US" sz="2500" kern="1200" dirty="0"/>
        </a:p>
      </dsp:txBody>
      <dsp:txXfrm>
        <a:off x="2140628" y="3926232"/>
        <a:ext cx="2624179" cy="888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B4C9A-B2C3-4FFF-89DB-C8A9DB5274DF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DA16F-5CE4-45CB-9525-98678881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2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A15480-9590-40AF-8D5E-6529CCDFA14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1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BC3E-CAB3-CB43-B3D5-3A48AC3BFD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BC3E-CAB3-CB43-B3D5-3A48AC3BFDF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1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584CF-8EC3-4A2D-A5AF-9356048BD6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416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584CF-8EC3-4A2D-A5AF-9356048BD6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05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584CF-8EC3-4A2D-A5AF-9356048BD6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398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 </a:t>
            </a: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584CF-8EC3-4A2D-A5AF-9356048BD6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447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2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5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0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A25B2-D229-4570-830A-065C84049BBE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CCD1-CE76-474D-ABDA-A49C3241B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mailto:support@istation.com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ion.com/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istation.com/" TargetMode="External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istation.com/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IstatLogo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" t="-655" r="-4298" b="20131"/>
          <a:stretch>
            <a:fillRect/>
          </a:stretch>
        </p:blipFill>
        <p:spPr>
          <a:xfrm>
            <a:off x="399449" y="4996291"/>
            <a:ext cx="2140552" cy="1236238"/>
          </a:xfrm>
        </p:spPr>
      </p:pic>
      <p:grpSp>
        <p:nvGrpSpPr>
          <p:cNvPr id="2" name="Group 1"/>
          <p:cNvGrpSpPr/>
          <p:nvPr/>
        </p:nvGrpSpPr>
        <p:grpSpPr>
          <a:xfrm>
            <a:off x="399448" y="6473420"/>
            <a:ext cx="2448942" cy="364926"/>
            <a:chOff x="399448" y="6260496"/>
            <a:chExt cx="4327526" cy="577850"/>
          </a:xfrm>
        </p:grpSpPr>
        <p:pic>
          <p:nvPicPr>
            <p:cNvPr id="10" name="Content Placeholder 3" descr="Istat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47" t="82536" r="-4298" b="7457"/>
            <a:stretch>
              <a:fillRect/>
            </a:stretch>
          </p:blipFill>
          <p:spPr bwMode="auto">
            <a:xfrm>
              <a:off x="399448" y="6260496"/>
              <a:ext cx="43100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ontent Placeholder 3" descr="Istat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47" t="91878" r="-4298" b="-368"/>
            <a:stretch>
              <a:fillRect/>
            </a:stretch>
          </p:blipFill>
          <p:spPr bwMode="auto">
            <a:xfrm>
              <a:off x="416911" y="6576409"/>
              <a:ext cx="43100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1668486" y="343865"/>
            <a:ext cx="8855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/>
                <a:cs typeface="Tahoma"/>
              </a:rPr>
              <a:t>Welcome 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/>
                <a:cs typeface="Tahoma"/>
              </a:rPr>
              <a:t>to 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/>
                <a:cs typeface="Tahoma"/>
              </a:rPr>
              <a:t>Istation at Home!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/>
              <a:cs typeface="Tahom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70992" y="5272951"/>
            <a:ext cx="413449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err="1">
                <a:latin typeface="Tahoma" pitchFamily="34" charset="0"/>
                <a:cs typeface="Tahoma" pitchFamily="34" charset="0"/>
              </a:rPr>
              <a:t>Istation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Support Services</a:t>
            </a:r>
          </a:p>
          <a:p>
            <a:pPr algn="ctr">
              <a:spcAft>
                <a:spcPts val="600"/>
              </a:spcAft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Email: </a:t>
            </a:r>
            <a:r>
              <a:rPr lang="en-US" sz="16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5"/>
              </a:rPr>
              <a:t>support@istation.com</a:t>
            </a:r>
            <a:endParaRPr lang="en-US" sz="1600" b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Phone: 866-883-READ (7323) EXT: 2</a:t>
            </a:r>
          </a:p>
          <a:p>
            <a:pPr algn="ctr">
              <a:spcAft>
                <a:spcPts val="600"/>
              </a:spcAft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Monday through Friday, 7:00 a.m.- 6:30 p.m. CST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24" y="1374147"/>
            <a:ext cx="5595150" cy="3480207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14125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693"/>
    </mc:Choice>
    <mc:Fallback xmlns="">
      <p:transition spd="slow" advClick="0" advTm="366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69" y="348797"/>
            <a:ext cx="11915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may be necessary to select a domain.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 in your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school’s 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name.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child’s school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clicking on 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79" t="34087" r="13904" b="32836"/>
          <a:stretch/>
        </p:blipFill>
        <p:spPr>
          <a:xfrm>
            <a:off x="560583" y="2289258"/>
            <a:ext cx="9154652" cy="2303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Oval 10"/>
          <p:cNvSpPr/>
          <p:nvPr/>
        </p:nvSpPr>
        <p:spPr>
          <a:xfrm>
            <a:off x="446369" y="3606280"/>
            <a:ext cx="2945869" cy="8846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798" y="3153322"/>
            <a:ext cx="3407522" cy="34710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7143531" y="5400260"/>
            <a:ext cx="1361839" cy="521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0172" y="4932547"/>
            <a:ext cx="341336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sure the school you select is in your school district. </a:t>
            </a:r>
            <a:b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EX: Lewisville ISD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40" y="422031"/>
            <a:ext cx="107672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your child’s username and password.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 this information is located in your parent letter.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your child’s teacher if you need the login information.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622678" y="2400413"/>
            <a:ext cx="5870957" cy="3133965"/>
            <a:chOff x="5328210" y="1671992"/>
            <a:chExt cx="5870957" cy="31339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8210" y="2221029"/>
              <a:ext cx="5870957" cy="25849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6131466" y="1671992"/>
              <a:ext cx="37842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Accept Terms of use.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2102035"/>
            <a:ext cx="4816594" cy="3867150"/>
            <a:chOff x="313723" y="2799459"/>
            <a:chExt cx="4816594" cy="38671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67" y="2799459"/>
              <a:ext cx="4476750" cy="38671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Oval 4"/>
            <p:cNvSpPr/>
            <p:nvPr/>
          </p:nvSpPr>
          <p:spPr>
            <a:xfrm>
              <a:off x="313723" y="4060557"/>
              <a:ext cx="3359375" cy="1490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3" descr="IstatLogo.pn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" t="-655" r="-4298" b="20131"/>
          <a:stretch>
            <a:fillRect/>
          </a:stretch>
        </p:blipFill>
        <p:spPr>
          <a:xfrm>
            <a:off x="3326038" y="4781128"/>
            <a:ext cx="1688449" cy="9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682531"/>
            <a:ext cx="7631165" cy="1454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6088770" y="2134364"/>
            <a:ext cx="204470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1692" y="443778"/>
            <a:ext cx="11597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logged in to our website, </a:t>
            </a: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www.istation.com</a:t>
            </a: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language of the text can be switched from English to Spanish.  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3612" y="3298809"/>
            <a:ext cx="4146959" cy="2723347"/>
            <a:chOff x="4516444" y="3528387"/>
            <a:chExt cx="4488072" cy="31658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4475" t="8621" r="8972"/>
            <a:stretch/>
          </p:blipFill>
          <p:spPr>
            <a:xfrm>
              <a:off x="4516444" y="3528387"/>
              <a:ext cx="4488072" cy="31658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4516445" y="4358384"/>
              <a:ext cx="2240815" cy="115739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10" y="2987219"/>
            <a:ext cx="4836103" cy="3627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746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04" y="945397"/>
            <a:ext cx="5544550" cy="565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71197967"/>
              </p:ext>
            </p:extLst>
          </p:nvPr>
        </p:nvGraphicFramePr>
        <p:xfrm>
          <a:off x="4943960" y="1077163"/>
          <a:ext cx="4812880" cy="554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542440" y="186225"/>
            <a:ext cx="6695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 view of the website</a:t>
            </a:r>
          </a:p>
        </p:txBody>
      </p:sp>
    </p:spTree>
    <p:extLst>
      <p:ext uri="{BB962C8B-B14F-4D97-AF65-F5344CB8AC3E}">
        <p14:creationId xmlns:p14="http://schemas.microsoft.com/office/powerpoint/2010/main" val="340363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73" y="2169763"/>
            <a:ext cx="9253386" cy="4463511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32423" y="5534093"/>
            <a:ext cx="5639715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 to activities and resources based on your child’s level are available</a:t>
            </a:r>
            <a:r>
              <a:rPr lang="en-US" sz="24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438" y="317373"/>
            <a:ext cx="5092796" cy="5632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entagon 5"/>
          <p:cNvSpPr/>
          <p:nvPr/>
        </p:nvSpPr>
        <p:spPr>
          <a:xfrm>
            <a:off x="2278251" y="354453"/>
            <a:ext cx="4339525" cy="1580827"/>
          </a:xfrm>
          <a:prstGeom prst="homePlat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see what  “cycle” your child is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in.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9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5" t="2065" r="913" b="134"/>
          <a:stretch/>
        </p:blipFill>
        <p:spPr>
          <a:xfrm>
            <a:off x="889341" y="1148853"/>
            <a:ext cx="8745286" cy="456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3723" y="225083"/>
            <a:ext cx="10664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 to reports specific to your child are provided.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868" y="3732954"/>
            <a:ext cx="4619054" cy="219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047" y="4829181"/>
            <a:ext cx="2780017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4799" y="555780"/>
            <a:ext cx="7976391" cy="62478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dreamed that I stood in a studio and watched two sculptors there. The clay they used was a young child’s mind, and they fashioned it with care. </a:t>
            </a:r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was a teacher, the tools she used were books, music and art. </a:t>
            </a: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was a parent with a guiding hand and a gentle loving heart. </a:t>
            </a: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Day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after day the teacher toiled, with touch that was deft and sure. While the parents labored by her side and polished and smoothed it over. </a:t>
            </a: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when at last their task was done, they were proud of what they had wrought. </a:t>
            </a: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the things they had molded into the child could neither be sold nor bought. </a:t>
            </a:r>
            <a:endParaRPr lang="en-US" sz="2000" dirty="0" smtClean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Book Antiqua" panose="020406020503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each agreed they would have failed if they had worked alone. For behind the parent stood the school And behind the teacher the </a:t>
            </a:r>
            <a:r>
              <a:rPr lang="en-US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Script MT Bold" panose="03040602040607080904" pitchFamily="66" charset="0"/>
              </a:rPr>
              <a:t>Author Unknown </a:t>
            </a:r>
          </a:p>
        </p:txBody>
      </p:sp>
      <p:sp>
        <p:nvSpPr>
          <p:cNvPr id="2" name="Cross 1"/>
          <p:cNvSpPr/>
          <p:nvPr/>
        </p:nvSpPr>
        <p:spPr>
          <a:xfrm>
            <a:off x="261257" y="323551"/>
            <a:ext cx="2307771" cy="2114849"/>
          </a:xfrm>
          <a:prstGeom prst="plus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68069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9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0"/>
            <a:ext cx="1229516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8191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 Letter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1120676"/>
            <a:ext cx="6297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contained in the letter?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login information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 login information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download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Istation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a parent accesses reports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information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" y="3429000"/>
            <a:ext cx="7243995" cy="323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958" y="0"/>
            <a:ext cx="5094929" cy="82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109"/>
    </mc:Choice>
    <mc:Fallback xmlns="">
      <p:transition spd="slow" advClick="0" advTm="361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95E-2040-404E-BE10-E26A23A5D4F5}" type="slidenum">
              <a:rPr lang="en-US" smtClean="0">
                <a:latin typeface="Trebuchet MS" pitchFamily="34" charset="0"/>
              </a:rPr>
              <a:pPr/>
              <a:t>4</a:t>
            </a:fld>
            <a:endParaRPr lang="en-US">
              <a:latin typeface="Trebuchet MS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86" y="533401"/>
            <a:ext cx="5503863" cy="5809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33401"/>
            <a:ext cx="3581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you need is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 letter from Istation.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letter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from your child’s teacher.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4141" y="682580"/>
            <a:ext cx="2189408" cy="9015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7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61" t="1849"/>
          <a:stretch/>
        </p:blipFill>
        <p:spPr>
          <a:xfrm>
            <a:off x="5500914" y="439245"/>
            <a:ext cx="5766630" cy="6079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9103" y="847578"/>
            <a:ext cx="49815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Istation program must be downloaded on a computer or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Ipad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use at home.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compatible with Macs, PCs, Chromebooks, and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Ipads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Instructions for downloading are available in English and Spanish.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8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7295E-2040-404E-BE10-E26A23A5D4F5}" type="slidenum">
              <a:rPr lang="en-US" smtClean="0">
                <a:latin typeface="Trebuchet MS" pitchFamily="34" charset="0"/>
              </a:rPr>
              <a:pPr/>
              <a:t>6</a:t>
            </a:fld>
            <a:endParaRPr lang="en-US">
              <a:latin typeface="Trebuchet MS" pitchFamily="34" charset="0"/>
            </a:endParaRPr>
          </a:p>
        </p:txBody>
      </p:sp>
      <p:pic>
        <p:nvPicPr>
          <p:cNvPr id="4" name="Picture 3" descr="istation_mac_512x512_v01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7873" y="2806710"/>
            <a:ext cx="2873646" cy="28736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37" t="19335" r="3285"/>
          <a:stretch/>
        </p:blipFill>
        <p:spPr>
          <a:xfrm>
            <a:off x="5396429" y="2367815"/>
            <a:ext cx="6426373" cy="435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Callout 9"/>
          <p:cNvSpPr/>
          <p:nvPr/>
        </p:nvSpPr>
        <p:spPr>
          <a:xfrm>
            <a:off x="8610600" y="325557"/>
            <a:ext cx="3581400" cy="2371240"/>
          </a:xfrm>
          <a:prstGeom prst="wedgeEllipseCallout">
            <a:avLst/>
          </a:prstGeom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child uses their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login from school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access the program from home.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1205" y="325557"/>
            <a:ext cx="5708632" cy="2270797"/>
          </a:xfrm>
          <a:prstGeom prst="roundRect">
            <a:avLst/>
          </a:prstGeom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the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Istation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 program is downloaded to your home computer, you will see this icon.</a:t>
            </a:r>
          </a:p>
        </p:txBody>
      </p:sp>
    </p:spTree>
    <p:extLst>
      <p:ext uri="{BB962C8B-B14F-4D97-AF65-F5344CB8AC3E}">
        <p14:creationId xmlns:p14="http://schemas.microsoft.com/office/powerpoint/2010/main" val="7939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203"/>
            <a:ext cx="12421772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72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View of </a:t>
            </a:r>
            <a:r>
              <a:rPr lang="en-US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Istation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999" r="1480" b="3612"/>
          <a:stretch/>
        </p:blipFill>
        <p:spPr bwMode="auto">
          <a:xfrm>
            <a:off x="7887286" y="1166113"/>
            <a:ext cx="3882683" cy="268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895" y="1171164"/>
            <a:ext cx="4784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students log on to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Istation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Home, they will see the menu of items available.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996041" y="2001646"/>
            <a:ext cx="1371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6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1891"/>
              </p:ext>
            </p:extLst>
          </p:nvPr>
        </p:nvGraphicFramePr>
        <p:xfrm>
          <a:off x="1324379" y="4885007"/>
          <a:ext cx="9543243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1907827"/>
                <a:gridCol w="1908854"/>
                <a:gridCol w="1908854"/>
                <a:gridCol w="1908854"/>
                <a:gridCol w="1908854"/>
              </a:tblGrid>
              <a:tr h="3265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Monday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Tuesday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Wednesday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Thursday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Friday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3000"/>
                      </a:schemeClr>
                    </a:solidFill>
                  </a:tcPr>
                </a:tc>
              </a:tr>
              <a:tr h="1502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/>
                          <a:ea typeface="MS Mincho"/>
                          <a:cs typeface="Times New Roman"/>
                        </a:rPr>
                        <a:t>Ipractice</a:t>
                      </a:r>
                      <a:r>
                        <a:rPr lang="en-US" sz="16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en-US" sz="16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(30 minutes)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Reading with ISIP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(30 minutes)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Writing </a:t>
                      </a:r>
                      <a:endParaRPr lang="en-US" sz="14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(30 minutes)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Free Read  with Book of Choice or </a:t>
                      </a:r>
                      <a:r>
                        <a:rPr lang="en-US" sz="1400" dirty="0" err="1">
                          <a:effectLst/>
                          <a:latin typeface="Arial"/>
                          <a:ea typeface="MS Mincho"/>
                          <a:cs typeface="Times New Roman"/>
                        </a:rPr>
                        <a:t>Istation</a:t>
                      </a: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 Book Button 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/>
                          <a:ea typeface="MS Mincho"/>
                          <a:cs typeface="Times New Roman"/>
                        </a:rPr>
                        <a:t>Ipractice</a:t>
                      </a:r>
                      <a:r>
                        <a:rPr lang="en-US" sz="16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en-US" sz="1600" dirty="0" smtClean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 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MS Mincho"/>
                          <a:cs typeface="Times New Roman"/>
                        </a:rPr>
                        <a:t>(30 minutes)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76070" y="4139655"/>
            <a:ext cx="644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Suggested weekly </a:t>
            </a:r>
            <a:r>
              <a:rPr lang="en-US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Istation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schedule for home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109"/>
    </mc:Choice>
    <mc:Fallback xmlns="">
      <p:transition spd="slow" advClick="0" advTm="361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IstatLogo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" t="-655" r="-4298" b="20131"/>
          <a:stretch>
            <a:fillRect/>
          </a:stretch>
        </p:blipFill>
        <p:spPr>
          <a:xfrm>
            <a:off x="8646695" y="4471602"/>
            <a:ext cx="2867980" cy="16564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7419" y="438794"/>
            <a:ext cx="10818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access your child’s data and resources, you must go to the </a:t>
            </a:r>
            <a:r>
              <a:rPr lang="en-US" sz="4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</a:t>
            </a:r>
            <a:r>
              <a:rPr lang="en-US" sz="4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800" dirty="0" err="1" smtClean="0">
                <a:hlinkClick r:id="rId4"/>
              </a:rPr>
              <a:t>www.istation.com</a:t>
            </a:r>
            <a:r>
              <a:rPr lang="en-US" sz="48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96" y="2091987"/>
            <a:ext cx="5110980" cy="434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31" y="4084932"/>
            <a:ext cx="14859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204" y="37233"/>
            <a:ext cx="9769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to: </a:t>
            </a:r>
            <a:r>
              <a:rPr lang="en-US" sz="4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www.istation.com</a:t>
            </a:r>
            <a:endParaRPr lang="en-US" sz="4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customer login.</a:t>
            </a:r>
            <a:endParaRPr lang="en-US" sz="4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971" y="1912645"/>
            <a:ext cx="8377548" cy="4572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8217588" y="1865861"/>
            <a:ext cx="1828800" cy="701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425</Words>
  <Application>Microsoft Macintosh PowerPoint</Application>
  <PresentationFormat>Custom</PresentationFormat>
  <Paragraphs>102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“Cool, fun and exciting” are just a few words that students and parents have used to describe Istation.  Istation is a FREE Reading intervention and acceleration program offered to SAISD students in Pre-K-8th grade.  This one hour session will provide information about Istation usage, reports, and resources helpful to parents, and then conclude with Q &amp; A time. Parents will view instruction from the Student Icon, review the Student Summary Handout, and receive step-by-step instructions on how-to access Istation at home.</dc:title>
  <dc:creator>Sabrina Jones</dc:creator>
  <cp:lastModifiedBy>McKinney ISD</cp:lastModifiedBy>
  <cp:revision>54</cp:revision>
  <dcterms:created xsi:type="dcterms:W3CDTF">2015-03-23T22:44:41Z</dcterms:created>
  <dcterms:modified xsi:type="dcterms:W3CDTF">2015-09-09T17:18:41Z</dcterms:modified>
</cp:coreProperties>
</file>